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00" r:id="rId2"/>
    <p:sldId id="297" r:id="rId3"/>
    <p:sldId id="301" r:id="rId4"/>
    <p:sldId id="298" r:id="rId5"/>
    <p:sldId id="299" r:id="rId6"/>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FFE"/>
    <a:srgbClr val="008DF6"/>
    <a:srgbClr val="FDAC0B"/>
    <a:srgbClr val="FF8709"/>
    <a:srgbClr val="EBAB1D"/>
    <a:srgbClr val="B2BD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23A14-B136-4171-97BD-3D8A89C76AF6}" v="341" dt="2024-07-03T05:21:21.638"/>
    <p1510:client id="{F7A47D47-07EC-4DFD-ADBA-1BB85E2D4F97}" v="1" dt="2024-07-03T05:32:10.93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85" autoAdjust="0"/>
    <p:restoredTop sz="94660"/>
  </p:normalViewPr>
  <p:slideViewPr>
    <p:cSldViewPr>
      <p:cViewPr varScale="1">
        <p:scale>
          <a:sx n="73" d="100"/>
          <a:sy n="73" d="100"/>
        </p:scale>
        <p:origin x="3672" y="54"/>
      </p:cViewPr>
      <p:guideLst>
        <p:guide orient="horz" pos="3120"/>
        <p:guide pos="2160"/>
      </p:guideLst>
    </p:cSldViewPr>
  </p:slideViewPr>
  <p:notesTextViewPr>
    <p:cViewPr>
      <p:scale>
        <a:sx n="66" d="100"/>
        <a:sy n="66" d="100"/>
      </p:scale>
      <p:origin x="0" y="0"/>
    </p:cViewPr>
  </p:notesTextViewPr>
  <p:sorterViewPr>
    <p:cViewPr>
      <p:scale>
        <a:sx n="100" d="100"/>
        <a:sy n="100" d="100"/>
      </p:scale>
      <p:origin x="0" y="2022"/>
    </p:cViewPr>
  </p:sorterViewPr>
  <p:notesViewPr>
    <p:cSldViewPr showGuides="1">
      <p:cViewPr varScale="1">
        <p:scale>
          <a:sx n="58" d="100"/>
          <a:sy n="58" d="100"/>
        </p:scale>
        <p:origin x="3250" y="6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9575" cy="498475"/>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3"/>
            <a:ext cx="2949575" cy="498475"/>
          </a:xfrm>
          <a:prstGeom prst="rect">
            <a:avLst/>
          </a:prstGeom>
        </p:spPr>
        <p:txBody>
          <a:bodyPr vert="horz" lIns="91424" tIns="45712" rIns="91424" bIns="45712" rtlCol="0"/>
          <a:lstStyle>
            <a:lvl1pPr algn="r">
              <a:defRPr sz="1200"/>
            </a:lvl1pPr>
          </a:lstStyle>
          <a:p>
            <a:fld id="{B6D69373-B270-406F-8C9A-44BA241353AE}" type="datetimeFigureOut">
              <a:rPr kumimoji="1" lang="ja-JP" altLang="en-US" smtClean="0"/>
              <a:t>2024/7/9</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1041" y="4783139"/>
            <a:ext cx="5445125" cy="3913187"/>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6"/>
            <a:ext cx="2949575" cy="498475"/>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6"/>
            <a:ext cx="2949575" cy="498475"/>
          </a:xfrm>
          <a:prstGeom prst="rect">
            <a:avLst/>
          </a:prstGeom>
        </p:spPr>
        <p:txBody>
          <a:bodyPr vert="horz" lIns="91424" tIns="45712" rIns="91424" bIns="45712" rtlCol="0" anchor="b"/>
          <a:lstStyle>
            <a:lvl1pPr algn="r">
              <a:defRPr sz="1200"/>
            </a:lvl1pPr>
          </a:lstStyle>
          <a:p>
            <a:fld id="{F6B64E0F-D9EE-4807-A503-816A728E7305}" type="slidenum">
              <a:rPr kumimoji="1" lang="ja-JP" altLang="en-US" smtClean="0"/>
              <a:t>‹#›</a:t>
            </a:fld>
            <a:endParaRPr kumimoji="1" lang="ja-JP" altLang="en-US"/>
          </a:p>
        </p:txBody>
      </p:sp>
    </p:spTree>
    <p:extLst>
      <p:ext uri="{BB962C8B-B14F-4D97-AF65-F5344CB8AC3E}">
        <p14:creationId xmlns:p14="http://schemas.microsoft.com/office/powerpoint/2010/main" val="16032770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2624212" y="9651970"/>
            <a:ext cx="1600200" cy="260950"/>
          </a:xfrm>
          <a:prstGeom prst="rect">
            <a:avLst/>
          </a:prstGeom>
        </p:spPr>
        <p:txBody>
          <a:bodyPr/>
          <a:lstStyle>
            <a:lvl1pPr algn="ctr">
              <a:defRPr sz="1600">
                <a:solidFill>
                  <a:schemeClr val="bg1">
                    <a:lumMod val="50000"/>
                  </a:schemeClr>
                </a:solidFill>
              </a:defRPr>
            </a:lvl1pPr>
          </a:lstStyle>
          <a:p>
            <a:r>
              <a:rPr lang="en-US" altLang="ja-JP" dirty="0"/>
              <a:t>【</a:t>
            </a:r>
            <a:fld id="{8626143D-4420-497E-8EF7-A7C67D2AC18E}" type="slidenum">
              <a:rPr lang="ja-JP" altLang="en-US" smtClean="0"/>
              <a:pPr/>
              <a:t>‹#›</a:t>
            </a:fld>
            <a:r>
              <a:rPr lang="en-US" altLang="ja-JP" dirty="0"/>
              <a:t>】</a:t>
            </a:r>
            <a:endParaRPr lang="ja-JP" altLang="en-US" dirty="0"/>
          </a:p>
        </p:txBody>
      </p:sp>
      <p:pic>
        <p:nvPicPr>
          <p:cNvPr id="2050" name="Picture 2" descr="天皇杯 JFA 第104回全日本サッカー選手権大会">
            <a:extLst>
              <a:ext uri="{FF2B5EF4-FFF2-40B4-BE49-F238E27FC236}">
                <a16:creationId xmlns:a16="http://schemas.microsoft.com/office/drawing/2014/main" id="{85F104D6-753F-191F-F7D0-9A6391B9AFD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26232" y="12847"/>
            <a:ext cx="3708237" cy="26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9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2311402"/>
            <a:ext cx="6172200" cy="6537502"/>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2024/7/9</a:t>
            </a:fld>
            <a:endParaRPr kumimoji="1" lang="ja-JP" altLang="en-US"/>
          </a:p>
        </p:txBody>
      </p:sp>
      <p:sp>
        <p:nvSpPr>
          <p:cNvPr id="5" name="フッター プレースホルダー 4"/>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152531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7"/>
            <a:ext cx="3357563" cy="1126807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2024/7/9</a:t>
            </a:fld>
            <a:endParaRPr kumimoji="1" lang="ja-JP" altLang="en-US"/>
          </a:p>
        </p:txBody>
      </p:sp>
      <p:sp>
        <p:nvSpPr>
          <p:cNvPr id="5" name="フッター プレースホルダー 4"/>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34748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342900" y="2311402"/>
            <a:ext cx="6172200" cy="6537502"/>
          </a:xfrm>
          <a:prstGeom prst="rect">
            <a:avLst/>
          </a:prstGeo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2024/7/9</a:t>
            </a:fld>
            <a:endParaRPr kumimoji="1" lang="ja-JP" altLang="en-US"/>
          </a:p>
        </p:txBody>
      </p:sp>
      <p:sp>
        <p:nvSpPr>
          <p:cNvPr id="5" name="フッター プレースホルダー 4"/>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45211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2024/7/9</a:t>
            </a:fld>
            <a:endParaRPr kumimoji="1" lang="ja-JP" altLang="en-US"/>
          </a:p>
        </p:txBody>
      </p:sp>
      <p:sp>
        <p:nvSpPr>
          <p:cNvPr id="5" name="フッター プレースホルダー 4"/>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46916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7"/>
            <a:ext cx="2257425" cy="87159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081867"/>
            <a:ext cx="2257425" cy="87159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2024/7/9</a:t>
            </a:fld>
            <a:endParaRPr kumimoji="1" lang="ja-JP" altLang="en-US"/>
          </a:p>
        </p:txBody>
      </p:sp>
      <p:sp>
        <p:nvSpPr>
          <p:cNvPr id="6" name="フッター プレースホルダー 5"/>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238858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5"/>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2024/7/9</a:t>
            </a:fld>
            <a:endParaRPr kumimoji="1" lang="ja-JP" altLang="en-US"/>
          </a:p>
        </p:txBody>
      </p:sp>
      <p:sp>
        <p:nvSpPr>
          <p:cNvPr id="8" name="フッター プレースホルダー 7"/>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376771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2024/7/9</a:t>
            </a:fld>
            <a:endParaRPr kumimoji="1" lang="ja-JP" altLang="en-US"/>
          </a:p>
        </p:txBody>
      </p:sp>
      <p:sp>
        <p:nvSpPr>
          <p:cNvPr id="4" name="フッター プレースホルダー 3"/>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391597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2024/7/9</a:t>
            </a:fld>
            <a:endParaRPr kumimoji="1" lang="ja-JP" altLang="en-US"/>
          </a:p>
        </p:txBody>
      </p:sp>
      <p:sp>
        <p:nvSpPr>
          <p:cNvPr id="3" name="フッター プレースホルダー 2"/>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85765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2024/7/9</a:t>
            </a:fld>
            <a:endParaRPr kumimoji="1" lang="ja-JP" altLang="en-US"/>
          </a:p>
        </p:txBody>
      </p:sp>
      <p:sp>
        <p:nvSpPr>
          <p:cNvPr id="6" name="フッター プレースホルダー 5"/>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395348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2024/7/9</a:t>
            </a:fld>
            <a:endParaRPr kumimoji="1" lang="ja-JP" altLang="en-US"/>
          </a:p>
        </p:txBody>
      </p:sp>
      <p:sp>
        <p:nvSpPr>
          <p:cNvPr id="6" name="フッター プレースホルダー 5"/>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331675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169065" y="9720739"/>
            <a:ext cx="521297" cy="246221"/>
          </a:xfrm>
          <a:prstGeom prst="rect">
            <a:avLst/>
          </a:prstGeom>
          <a:noFill/>
          <a:ln>
            <a:noFill/>
          </a:ln>
          <a:effec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fontAlgn="auto" hangingPunct="1">
              <a:spcBef>
                <a:spcPts val="0"/>
              </a:spcBef>
              <a:spcAft>
                <a:spcPts val="0"/>
              </a:spcAft>
              <a:defRPr/>
            </a:pPr>
            <a:r>
              <a:rPr lang="en-US" altLang="ja-JP" sz="1000" dirty="0">
                <a:solidFill>
                  <a:schemeClr val="tx1">
                    <a:lumMod val="65000"/>
                    <a:lumOff val="35000"/>
                  </a:schemeClr>
                </a:solidFill>
                <a:latin typeface="メイリオ" pitchFamily="50" charset="-128"/>
                <a:ea typeface="メイリオ" pitchFamily="50" charset="-128"/>
                <a:cs typeface="メイリオ" pitchFamily="50" charset="-128"/>
              </a:rPr>
              <a:t>P.</a:t>
            </a:r>
            <a:fld id="{476944AA-E4C0-4C82-ADB5-B462AAACF733}" type="slidenum">
              <a:rPr lang="ja-JP" altLang="en-US" sz="1000" smtClean="0">
                <a:solidFill>
                  <a:schemeClr val="tx1">
                    <a:lumMod val="65000"/>
                    <a:lumOff val="35000"/>
                  </a:schemeClr>
                </a:solidFill>
                <a:latin typeface="メイリオ" pitchFamily="50" charset="-128"/>
                <a:ea typeface="メイリオ" pitchFamily="50" charset="-128"/>
                <a:cs typeface="メイリオ" pitchFamily="50" charset="-128"/>
              </a:rPr>
              <a:pPr algn="r" eaLnBrk="1" fontAlgn="auto" hangingPunct="1">
                <a:spcBef>
                  <a:spcPts val="0"/>
                </a:spcBef>
                <a:spcAft>
                  <a:spcPts val="0"/>
                </a:spcAft>
                <a:defRPr/>
              </a:pPr>
              <a:t>‹#›</a:t>
            </a:fld>
            <a:endParaRPr lang="en-US" altLang="ja-JP" sz="1000" dirty="0">
              <a:solidFill>
                <a:schemeClr val="tx1">
                  <a:lumMod val="65000"/>
                  <a:lumOff val="35000"/>
                </a:schemeClr>
              </a:solidFill>
              <a:latin typeface="メイリオ" pitchFamily="50" charset="-128"/>
              <a:ea typeface="メイリオ" pitchFamily="50" charset="-128"/>
              <a:cs typeface="メイリオ" pitchFamily="50" charset="-128"/>
            </a:endParaRPr>
          </a:p>
        </p:txBody>
      </p:sp>
      <p:pic>
        <p:nvPicPr>
          <p:cNvPr id="11" name="Picture 3" descr="C:\Users\hagi\Desktop\図2.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3" y="9653428"/>
            <a:ext cx="6858000" cy="863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hagi\Desktop\図2.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10800000">
            <a:off x="713" y="272480"/>
            <a:ext cx="6858000" cy="8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05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屋外, 建物, 地面, 空 が含まれている画像&#10;&#10;自動的に生成された説明">
            <a:extLst>
              <a:ext uri="{FF2B5EF4-FFF2-40B4-BE49-F238E27FC236}">
                <a16:creationId xmlns:a16="http://schemas.microsoft.com/office/drawing/2014/main" id="{822263F5-B4ED-4FAB-93AE-5EBE023D77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64839" y="5097016"/>
            <a:ext cx="5328321" cy="3672408"/>
          </a:xfrm>
          <a:prstGeom prst="rect">
            <a:avLst/>
          </a:prstGeom>
        </p:spPr>
      </p:pic>
      <p:sp>
        <p:nvSpPr>
          <p:cNvPr id="4" name="テキスト ボックス 3"/>
          <p:cNvSpPr txBox="1"/>
          <p:nvPr/>
        </p:nvSpPr>
        <p:spPr>
          <a:xfrm>
            <a:off x="0" y="-5918"/>
            <a:ext cx="387550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メイリオ"/>
              </a:rPr>
              <a:t>横断幕における</a:t>
            </a:r>
            <a:r>
              <a:rPr kumimoji="1" lang="ja-JP" altLang="en-US" sz="1400" dirty="0">
                <a:latin typeface="Meiryo UI" panose="020B0604030504040204" pitchFamily="50" charset="-128"/>
                <a:ea typeface="Meiryo UI" panose="020B0604030504040204" pitchFamily="50" charset="-128"/>
                <a:cs typeface="メイリオ"/>
              </a:rPr>
              <a:t>ルールとマナー</a:t>
            </a:r>
          </a:p>
        </p:txBody>
      </p:sp>
      <p:sp>
        <p:nvSpPr>
          <p:cNvPr id="2" name="テキスト ボックス 1">
            <a:extLst>
              <a:ext uri="{FF2B5EF4-FFF2-40B4-BE49-F238E27FC236}">
                <a16:creationId xmlns:a16="http://schemas.microsoft.com/office/drawing/2014/main" id="{A13A207F-24E7-4BFE-8CEA-551740C68570}"/>
              </a:ext>
            </a:extLst>
          </p:cNvPr>
          <p:cNvSpPr txBox="1"/>
          <p:nvPr/>
        </p:nvSpPr>
        <p:spPr>
          <a:xfrm>
            <a:off x="0" y="488504"/>
            <a:ext cx="6835080" cy="3908762"/>
          </a:xfrm>
          <a:prstGeom prst="rect">
            <a:avLst/>
          </a:prstGeom>
          <a:noFill/>
        </p:spPr>
        <p:txBody>
          <a:bodyPr wrap="square" rtlCol="0">
            <a:spAutoFit/>
          </a:bodyPr>
          <a:lstStyle/>
          <a:p>
            <a:pPr fontAlgn="base"/>
            <a:r>
              <a:rPr lang="ja-JP" altLang="en-US" sz="120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◆横断幕・楽器に関するルール、注意事項</a:t>
            </a:r>
            <a:endParaRPr lang="en-US" altLang="ja-JP" sz="1600" b="1" dirty="0">
              <a:latin typeface="Meiryo UI" panose="020B0604030504040204" pitchFamily="50" charset="-128"/>
              <a:ea typeface="Meiryo UI" panose="020B0604030504040204" pitchFamily="50" charset="-128"/>
            </a:endParaRPr>
          </a:p>
          <a:p>
            <a:pPr fontAlgn="base"/>
            <a:br>
              <a:rPr lang="ja-JP" altLang="en-US"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①横断幕・楽器の搬入は、入場時の接触等による事故や怪我を防ぐため、</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　　　開場前に事前搬入を行なっております。</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・西側チーム、東側チームの順</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・事前搬入の際は係員の指示に従ってください。</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・横断幕・楽器の搬入、掲出は原則、所有者が責任を持って行なってください。</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・楽器の使用については、試合運営管理規程で禁止されている以外の物のみ。</a:t>
            </a:r>
            <a:endParaRPr lang="en-US" altLang="ja-JP" sz="1200" dirty="0">
              <a:latin typeface="Meiryo UI" panose="020B0604030504040204" pitchFamily="50" charset="-128"/>
              <a:ea typeface="Meiryo UI" panose="020B0604030504040204" pitchFamily="50" charset="-128"/>
            </a:endParaRPr>
          </a:p>
          <a:p>
            <a:pPr fontAlgn="base"/>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②横断幕掲出エリアは主管者が認めているエリアのみ掲出可能です。</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・バックスタンド前面の壁面に掲出される横断幕の高さを限定させていただきます。</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　　　　掲出可能なサイズは地面までの高さ</a:t>
            </a:r>
            <a:r>
              <a:rPr lang="en-US" altLang="ja-JP" sz="1200" dirty="0">
                <a:latin typeface="Meiryo UI" panose="020B0604030504040204" pitchFamily="50" charset="-128"/>
                <a:ea typeface="Meiryo UI" panose="020B0604030504040204" pitchFamily="50" charset="-128"/>
              </a:rPr>
              <a:t>140cm</a:t>
            </a:r>
            <a:r>
              <a:rPr lang="ja-JP" altLang="en-US" sz="1200" dirty="0">
                <a:latin typeface="Meiryo UI" panose="020B0604030504040204" pitchFamily="50" charset="-128"/>
                <a:ea typeface="Meiryo UI" panose="020B0604030504040204" pitchFamily="50" charset="-128"/>
              </a:rPr>
              <a:t>となります。</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　　　　詳細は下記バックスタンド壁面をご覧ください。</a:t>
            </a:r>
            <a:endParaRPr lang="en-US" altLang="ja-JP" sz="1200" dirty="0">
              <a:latin typeface="Meiryo UI" panose="020B0604030504040204" pitchFamily="50" charset="-128"/>
              <a:ea typeface="Meiryo UI" panose="020B0604030504040204" pitchFamily="50" charset="-128"/>
            </a:endParaRPr>
          </a:p>
          <a:p>
            <a:pPr fontAlgn="base"/>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　　③掲出禁止横断幕</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　　　・誹謗中傷を目的とした横断幕</a:t>
            </a:r>
          </a:p>
          <a:p>
            <a:pPr fontAlgn="base"/>
            <a:r>
              <a:rPr lang="ja-JP" altLang="en-US" sz="1200" dirty="0">
                <a:latin typeface="Meiryo UI" panose="020B0604030504040204" pitchFamily="50" charset="-128"/>
                <a:ea typeface="Meiryo UI" panose="020B0604030504040204" pitchFamily="50" charset="-128"/>
              </a:rPr>
              <a:t>　　　・主催者が認めている以外の特定の会社名・商品名・企業の宣伝になる横断幕の掲出</a:t>
            </a:r>
          </a:p>
          <a:p>
            <a:pPr fontAlgn="base"/>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試合運営管理規定に基づく）</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・その他横断幕について主催者、主管協会、運営責任者が不適切と判断した場合は</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　　　　撤去させていただく場合がありますので予めご了承ください。</a:t>
            </a:r>
            <a:endParaRPr lang="en-US" altLang="ja-JP" sz="1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6750141-7C96-41AF-9C76-F4988288CABD}"/>
              </a:ext>
            </a:extLst>
          </p:cNvPr>
          <p:cNvSpPr txBox="1"/>
          <p:nvPr/>
        </p:nvSpPr>
        <p:spPr>
          <a:xfrm>
            <a:off x="692696" y="4808984"/>
            <a:ext cx="3783104" cy="276999"/>
          </a:xfrm>
          <a:prstGeom prst="rect">
            <a:avLst/>
          </a:prstGeom>
          <a:noFill/>
        </p:spPr>
        <p:txBody>
          <a:bodyPr wrap="square" rtlCol="0">
            <a:spAutoFit/>
          </a:bodyPr>
          <a:lstStyle/>
          <a:p>
            <a:pPr fontAlgn="base"/>
            <a:r>
              <a:rPr lang="ja-JP" altLang="en-US" sz="1200" b="1" dirty="0">
                <a:latin typeface="Meiryo UI" panose="020B0604030504040204" pitchFamily="50" charset="-128"/>
                <a:ea typeface="Meiryo UI" panose="020B0604030504040204" pitchFamily="50" charset="-128"/>
              </a:rPr>
              <a:t>▼バックスタンド最前列</a:t>
            </a:r>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0445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5918"/>
            <a:ext cx="3875500"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メイリオ"/>
              </a:rPr>
              <a:t>横断幕（西側チーム）</a:t>
            </a:r>
            <a:endParaRPr lang="en-US" altLang="ja-JP" sz="1400" b="1" dirty="0">
              <a:latin typeface="Meiryo UI" panose="020B0604030504040204" pitchFamily="50" charset="-128"/>
              <a:ea typeface="Meiryo UI" panose="020B0604030504040204" pitchFamily="50" charset="-128"/>
              <a:cs typeface="メイリオ"/>
            </a:endParaRPr>
          </a:p>
        </p:txBody>
      </p:sp>
      <p:sp>
        <p:nvSpPr>
          <p:cNvPr id="13" name="テキスト ボックス 12">
            <a:extLst>
              <a:ext uri="{FF2B5EF4-FFF2-40B4-BE49-F238E27FC236}">
                <a16:creationId xmlns:a16="http://schemas.microsoft.com/office/drawing/2014/main" id="{9A9DC5B9-9EC2-4891-BB32-172532B7B2EA}"/>
              </a:ext>
            </a:extLst>
          </p:cNvPr>
          <p:cNvSpPr txBox="1"/>
          <p:nvPr/>
        </p:nvSpPr>
        <p:spPr>
          <a:xfrm>
            <a:off x="0" y="448827"/>
            <a:ext cx="6624736" cy="1177245"/>
          </a:xfrm>
          <a:prstGeom prst="rect">
            <a:avLst/>
          </a:prstGeom>
          <a:noFill/>
        </p:spPr>
        <p:txBody>
          <a:bodyPr wrap="square">
            <a:spAutoFit/>
          </a:bodyPr>
          <a:lstStyle/>
          <a:p>
            <a:pPr fontAlgn="base"/>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◆西側チーム横断幕掲出可能箇所</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・西サイドスタンド２階最上段</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・西サイドスタンド２階中段手摺</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・西サイドスタンド１階最前（中央看板付近両側</a:t>
            </a:r>
            <a:r>
              <a:rPr lang="en-US" altLang="ja-JP" sz="1200" b="1" dirty="0">
                <a:latin typeface="Meiryo UI" panose="020B0604030504040204" pitchFamily="50" charset="-128"/>
                <a:ea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rPr>
              <a:t>ｍを除く）</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・バックスタンド中央</a:t>
            </a:r>
            <a:r>
              <a:rPr lang="en-US" altLang="ja-JP" sz="1200" b="1" dirty="0">
                <a:latin typeface="Meiryo UI" panose="020B0604030504040204" pitchFamily="50" charset="-128"/>
                <a:ea typeface="Meiryo UI" panose="020B0604030504040204" pitchFamily="50" charset="-128"/>
              </a:rPr>
              <a:t>M</a:t>
            </a:r>
            <a:r>
              <a:rPr lang="ja-JP" altLang="en-US" sz="1200" b="1" dirty="0">
                <a:latin typeface="Meiryo UI" panose="020B0604030504040204" pitchFamily="50" charset="-128"/>
                <a:ea typeface="Meiryo UI" panose="020B0604030504040204" pitchFamily="50" charset="-128"/>
              </a:rPr>
              <a:t>ブロックより西サイドスタンド側最前</a:t>
            </a:r>
            <a:br>
              <a:rPr lang="ja-JP" altLang="en-US" sz="900" dirty="0">
                <a:latin typeface="Meiryo UI" panose="020B0604030504040204" pitchFamily="50" charset="-128"/>
                <a:ea typeface="Meiryo UI" panose="020B0604030504040204" pitchFamily="50" charset="-128"/>
              </a:rPr>
            </a:br>
            <a:endParaRPr lang="ja-JP" altLang="en-US" sz="1050" dirty="0">
              <a:latin typeface="Meiryo UI" panose="020B0604030504040204" pitchFamily="50" charset="-128"/>
              <a:ea typeface="Meiryo UI" panose="020B0604030504040204" pitchFamily="50" charset="-128"/>
            </a:endParaRPr>
          </a:p>
        </p:txBody>
      </p:sp>
      <p:pic>
        <p:nvPicPr>
          <p:cNvPr id="1042" name="図 1041">
            <a:extLst>
              <a:ext uri="{FF2B5EF4-FFF2-40B4-BE49-F238E27FC236}">
                <a16:creationId xmlns:a16="http://schemas.microsoft.com/office/drawing/2014/main" id="{71E39A66-710A-FDE0-D3FC-F833B812FA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5671" y="1665660"/>
            <a:ext cx="6566659" cy="3573169"/>
          </a:xfrm>
          <a:prstGeom prst="rect">
            <a:avLst/>
          </a:prstGeom>
        </p:spPr>
      </p:pic>
      <p:pic>
        <p:nvPicPr>
          <p:cNvPr id="1043" name="図 1042">
            <a:extLst>
              <a:ext uri="{FF2B5EF4-FFF2-40B4-BE49-F238E27FC236}">
                <a16:creationId xmlns:a16="http://schemas.microsoft.com/office/drawing/2014/main" id="{A7268356-29D2-CA72-DE89-C233050B4F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8065" y="5574009"/>
            <a:ext cx="6561870" cy="3699471"/>
          </a:xfrm>
          <a:prstGeom prst="rect">
            <a:avLst/>
          </a:prstGeom>
        </p:spPr>
      </p:pic>
    </p:spTree>
    <p:extLst>
      <p:ext uri="{BB962C8B-B14F-4D97-AF65-F5344CB8AC3E}">
        <p14:creationId xmlns:p14="http://schemas.microsoft.com/office/powerpoint/2010/main" val="3664915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A1CEC1C8-98F1-D84D-D0BA-7EC60893DF39}"/>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12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33264" y="1621400"/>
            <a:ext cx="6391472" cy="3331600"/>
          </a:xfrm>
          <a:prstGeom prst="rect">
            <a:avLst/>
          </a:prstGeom>
        </p:spPr>
      </p:pic>
      <p:sp>
        <p:nvSpPr>
          <p:cNvPr id="4" name="テキスト ボックス 3"/>
          <p:cNvSpPr txBox="1"/>
          <p:nvPr/>
        </p:nvSpPr>
        <p:spPr>
          <a:xfrm>
            <a:off x="0" y="-5918"/>
            <a:ext cx="3875500"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メイリオ"/>
              </a:rPr>
              <a:t>横断幕（西側チーム）</a:t>
            </a:r>
            <a:endParaRPr lang="en-US" altLang="ja-JP" sz="1400" b="1" dirty="0">
              <a:latin typeface="Meiryo UI" panose="020B0604030504040204" pitchFamily="50" charset="-128"/>
              <a:ea typeface="Meiryo UI" panose="020B0604030504040204" pitchFamily="50" charset="-128"/>
              <a:cs typeface="メイリオ"/>
            </a:endParaRPr>
          </a:p>
        </p:txBody>
      </p:sp>
      <p:sp>
        <p:nvSpPr>
          <p:cNvPr id="13" name="テキスト ボックス 12">
            <a:extLst>
              <a:ext uri="{FF2B5EF4-FFF2-40B4-BE49-F238E27FC236}">
                <a16:creationId xmlns:a16="http://schemas.microsoft.com/office/drawing/2014/main" id="{9A9DC5B9-9EC2-4891-BB32-172532B7B2EA}"/>
              </a:ext>
            </a:extLst>
          </p:cNvPr>
          <p:cNvSpPr txBox="1"/>
          <p:nvPr/>
        </p:nvSpPr>
        <p:spPr>
          <a:xfrm>
            <a:off x="0" y="448827"/>
            <a:ext cx="6624736" cy="623248"/>
          </a:xfrm>
          <a:prstGeom prst="rect">
            <a:avLst/>
          </a:prstGeom>
          <a:noFill/>
        </p:spPr>
        <p:txBody>
          <a:bodyPr wrap="square">
            <a:spAutoFit/>
          </a:bodyPr>
          <a:lstStyle/>
          <a:p>
            <a:pPr fontAlgn="base"/>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◆西側チーム横断幕掲出可能箇所</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・メインスタンド西側（</a:t>
            </a:r>
            <a:r>
              <a:rPr lang="en-US" altLang="ja-JP" sz="1200" b="1" dirty="0">
                <a:latin typeface="Meiryo UI" panose="020B0604030504040204" pitchFamily="50" charset="-128"/>
                <a:ea typeface="Meiryo UI" panose="020B0604030504040204" pitchFamily="50" charset="-128"/>
              </a:rPr>
              <a:t>F</a:t>
            </a:r>
            <a:r>
              <a:rPr lang="ja-JP" altLang="en-US" sz="1200" b="1" dirty="0">
                <a:latin typeface="Meiryo UI" panose="020B0604030504040204" pitchFamily="50" charset="-128"/>
                <a:ea typeface="Meiryo UI" panose="020B0604030504040204" pitchFamily="50" charset="-128"/>
              </a:rPr>
              <a:t>ブロック西側４列目階段下まで）</a:t>
            </a:r>
            <a:br>
              <a:rPr lang="ja-JP" altLang="en-US" sz="900" dirty="0">
                <a:latin typeface="Meiryo UI" panose="020B0604030504040204" pitchFamily="50" charset="-128"/>
                <a:ea typeface="Meiryo UI" panose="020B0604030504040204" pitchFamily="50" charset="-128"/>
              </a:rPr>
            </a:br>
            <a:endParaRPr lang="ja-JP" altLang="en-US" sz="105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2FB80681-6055-8DB3-429E-5C244C923837}"/>
              </a:ext>
            </a:extLst>
          </p:cNvPr>
          <p:cNvSpPr/>
          <p:nvPr/>
        </p:nvSpPr>
        <p:spPr>
          <a:xfrm>
            <a:off x="5517232" y="3584848"/>
            <a:ext cx="864096" cy="144000"/>
          </a:xfrm>
          <a:prstGeom prst="rect">
            <a:avLst/>
          </a:prstGeom>
          <a:solidFill>
            <a:srgbClr val="FDA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16896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A1CEC1C8-98F1-D84D-D0BA-7EC60893DF39}"/>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12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33264" y="1621400"/>
            <a:ext cx="6391472" cy="3331600"/>
          </a:xfrm>
          <a:prstGeom prst="rect">
            <a:avLst/>
          </a:prstGeom>
        </p:spPr>
      </p:pic>
      <p:sp>
        <p:nvSpPr>
          <p:cNvPr id="4" name="テキスト ボックス 3"/>
          <p:cNvSpPr txBox="1"/>
          <p:nvPr/>
        </p:nvSpPr>
        <p:spPr>
          <a:xfrm>
            <a:off x="0" y="-5918"/>
            <a:ext cx="3875500"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メイリオ"/>
              </a:rPr>
              <a:t>横断幕（東側チーム）</a:t>
            </a:r>
            <a:endParaRPr lang="en-US" altLang="ja-JP" sz="1400" b="1" dirty="0">
              <a:latin typeface="Meiryo UI" panose="020B0604030504040204" pitchFamily="50" charset="-128"/>
              <a:ea typeface="Meiryo UI" panose="020B0604030504040204" pitchFamily="50" charset="-128"/>
              <a:cs typeface="メイリオ"/>
            </a:endParaRPr>
          </a:p>
        </p:txBody>
      </p:sp>
      <p:sp>
        <p:nvSpPr>
          <p:cNvPr id="13" name="テキスト ボックス 12">
            <a:extLst>
              <a:ext uri="{FF2B5EF4-FFF2-40B4-BE49-F238E27FC236}">
                <a16:creationId xmlns:a16="http://schemas.microsoft.com/office/drawing/2014/main" id="{9A9DC5B9-9EC2-4891-BB32-172532B7B2EA}"/>
              </a:ext>
            </a:extLst>
          </p:cNvPr>
          <p:cNvSpPr txBox="1"/>
          <p:nvPr/>
        </p:nvSpPr>
        <p:spPr>
          <a:xfrm>
            <a:off x="0" y="448827"/>
            <a:ext cx="6624736" cy="761747"/>
          </a:xfrm>
          <a:prstGeom prst="rect">
            <a:avLst/>
          </a:prstGeom>
          <a:noFill/>
        </p:spPr>
        <p:txBody>
          <a:bodyPr wrap="square">
            <a:spAutoFit/>
          </a:bodyPr>
          <a:lstStyle/>
          <a:p>
            <a:pPr fontAlgn="base"/>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◆東側チーム横断幕掲出可能箇所</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・メインスタンド東側（</a:t>
            </a:r>
            <a:r>
              <a:rPr lang="en-US" altLang="ja-JP" sz="1200" b="1" dirty="0">
                <a:latin typeface="Meiryo UI" panose="020B0604030504040204" pitchFamily="50" charset="-128"/>
                <a:ea typeface="Meiryo UI" panose="020B0604030504040204" pitchFamily="50" charset="-128"/>
              </a:rPr>
              <a:t>A</a:t>
            </a:r>
            <a:r>
              <a:rPr lang="ja-JP" altLang="en-US" sz="1200" b="1" dirty="0">
                <a:latin typeface="Meiryo UI" panose="020B0604030504040204" pitchFamily="50" charset="-128"/>
                <a:ea typeface="Meiryo UI" panose="020B0604030504040204" pitchFamily="50" charset="-128"/>
              </a:rPr>
              <a:t>ブロック東側３列目階段下まで）</a:t>
            </a:r>
            <a:endParaRPr lang="en-US" altLang="ja-JP" sz="1200" b="1" dirty="0">
              <a:latin typeface="Meiryo UI" panose="020B0604030504040204" pitchFamily="50" charset="-128"/>
              <a:ea typeface="Meiryo UI" panose="020B0604030504040204" pitchFamily="50" charset="-128"/>
            </a:endParaRPr>
          </a:p>
          <a:p>
            <a:pPr fontAlgn="base"/>
            <a:br>
              <a:rPr lang="ja-JP" altLang="en-US" sz="900" dirty="0">
                <a:latin typeface="Meiryo UI" panose="020B0604030504040204" pitchFamily="50" charset="-128"/>
                <a:ea typeface="Meiryo UI" panose="020B0604030504040204" pitchFamily="50" charset="-128"/>
              </a:rPr>
            </a:br>
            <a:endParaRPr lang="ja-JP" altLang="en-US" sz="105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98CDAB20-606C-4A3E-C802-D2D8FDDBDE38}"/>
              </a:ext>
            </a:extLst>
          </p:cNvPr>
          <p:cNvSpPr/>
          <p:nvPr/>
        </p:nvSpPr>
        <p:spPr>
          <a:xfrm>
            <a:off x="476672" y="3584848"/>
            <a:ext cx="612000" cy="144000"/>
          </a:xfrm>
          <a:prstGeom prst="rect">
            <a:avLst/>
          </a:prstGeom>
          <a:solidFill>
            <a:srgbClr val="2C9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2107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54E36142-5D7E-94C8-8A45-3D2F91F9FB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6124" y="5568425"/>
            <a:ext cx="6585752" cy="3633047"/>
          </a:xfrm>
          <a:prstGeom prst="rect">
            <a:avLst/>
          </a:prstGeom>
        </p:spPr>
      </p:pic>
      <p:sp>
        <p:nvSpPr>
          <p:cNvPr id="4" name="テキスト ボックス 3"/>
          <p:cNvSpPr txBox="1"/>
          <p:nvPr/>
        </p:nvSpPr>
        <p:spPr>
          <a:xfrm>
            <a:off x="0" y="-5918"/>
            <a:ext cx="3875500"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メイリオ"/>
              </a:rPr>
              <a:t>横断幕（東側チーム）</a:t>
            </a:r>
            <a:endParaRPr lang="en-US" altLang="ja-JP" sz="1400" b="1" dirty="0">
              <a:latin typeface="Meiryo UI" panose="020B0604030504040204" pitchFamily="50" charset="-128"/>
              <a:ea typeface="Meiryo UI" panose="020B0604030504040204" pitchFamily="50" charset="-128"/>
              <a:cs typeface="メイリオ"/>
            </a:endParaRPr>
          </a:p>
        </p:txBody>
      </p:sp>
      <p:sp>
        <p:nvSpPr>
          <p:cNvPr id="14" name="テキスト ボックス 13">
            <a:extLst>
              <a:ext uri="{FF2B5EF4-FFF2-40B4-BE49-F238E27FC236}">
                <a16:creationId xmlns:a16="http://schemas.microsoft.com/office/drawing/2014/main" id="{6DB0B310-DFCE-4DEA-90B4-7B33B3088ED7}"/>
              </a:ext>
            </a:extLst>
          </p:cNvPr>
          <p:cNvSpPr txBox="1"/>
          <p:nvPr/>
        </p:nvSpPr>
        <p:spPr>
          <a:xfrm>
            <a:off x="0" y="448827"/>
            <a:ext cx="6624736" cy="1177245"/>
          </a:xfrm>
          <a:prstGeom prst="rect">
            <a:avLst/>
          </a:prstGeom>
          <a:noFill/>
        </p:spPr>
        <p:txBody>
          <a:bodyPr wrap="square">
            <a:spAutoFit/>
          </a:bodyPr>
          <a:lstStyle/>
          <a:p>
            <a:pPr fontAlgn="base"/>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◆東側チーム横断幕掲出可能箇所</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・東サイドスタンド２階最上段（スタンド中央掲揚ポール付近を除く）</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・東サイドスタンド２階中段手摺</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・東サイドスタンド１階最前（中央看板付近両側</a:t>
            </a:r>
            <a:r>
              <a:rPr lang="en-US" altLang="ja-JP" sz="1200" b="1" dirty="0">
                <a:latin typeface="Meiryo UI" panose="020B0604030504040204" pitchFamily="50" charset="-128"/>
                <a:ea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rPr>
              <a:t>ｍを除く）</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・バックスタンド中央</a:t>
            </a:r>
            <a:r>
              <a:rPr lang="en-US" altLang="ja-JP" sz="1200" b="1" dirty="0">
                <a:latin typeface="Meiryo UI" panose="020B0604030504040204" pitchFamily="50" charset="-128"/>
                <a:ea typeface="Meiryo UI" panose="020B0604030504040204" pitchFamily="50" charset="-128"/>
              </a:rPr>
              <a:t>L</a:t>
            </a:r>
            <a:r>
              <a:rPr lang="ja-JP" altLang="en-US" sz="1200" b="1" dirty="0">
                <a:latin typeface="Meiryo UI" panose="020B0604030504040204" pitchFamily="50" charset="-128"/>
                <a:ea typeface="Meiryo UI" panose="020B0604030504040204" pitchFamily="50" charset="-128"/>
              </a:rPr>
              <a:t>ブロックより東サイドスタンド側最前</a:t>
            </a:r>
            <a:br>
              <a:rPr lang="ja-JP" altLang="en-US" sz="900" dirty="0">
                <a:latin typeface="Meiryo UI" panose="020B0604030504040204" pitchFamily="50" charset="-128"/>
                <a:ea typeface="Meiryo UI" panose="020B0604030504040204" pitchFamily="50" charset="-128"/>
              </a:rPr>
            </a:br>
            <a:endParaRPr lang="ja-JP" altLang="en-US" sz="1050" dirty="0">
              <a:latin typeface="Meiryo UI" panose="020B0604030504040204" pitchFamily="50" charset="-128"/>
              <a:ea typeface="Meiryo UI" panose="020B0604030504040204" pitchFamily="50" charset="-128"/>
            </a:endParaRPr>
          </a:p>
        </p:txBody>
      </p:sp>
      <p:pic>
        <p:nvPicPr>
          <p:cNvPr id="70" name="図 69">
            <a:extLst>
              <a:ext uri="{FF2B5EF4-FFF2-40B4-BE49-F238E27FC236}">
                <a16:creationId xmlns:a16="http://schemas.microsoft.com/office/drawing/2014/main" id="{DB9BC82A-03E8-DE49-A1B4-E3B1478F7B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6124" y="1693767"/>
            <a:ext cx="6585752" cy="3617397"/>
          </a:xfrm>
          <a:prstGeom prst="rect">
            <a:avLst/>
          </a:prstGeom>
        </p:spPr>
      </p:pic>
    </p:spTree>
    <p:extLst>
      <p:ext uri="{BB962C8B-B14F-4D97-AF65-F5344CB8AC3E}">
        <p14:creationId xmlns:p14="http://schemas.microsoft.com/office/powerpoint/2010/main" val="29101006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10577</TotalTime>
  <Words>420</Words>
  <Application>Microsoft Office PowerPoint</Application>
  <PresentationFormat>A4 210 x 297 mm</PresentationFormat>
  <Paragraphs>33</Paragraphs>
  <Slides>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Meiryo UI</vt:lpstr>
      <vt:lpstr>メイリオ</vt: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hagi</dc:creator>
  <cp:lastModifiedBy>紀秀 望月</cp:lastModifiedBy>
  <cp:revision>368</cp:revision>
  <cp:lastPrinted>2024-07-03T05:12:00Z</cp:lastPrinted>
  <dcterms:created xsi:type="dcterms:W3CDTF">2017-03-12T08:20:33Z</dcterms:created>
  <dcterms:modified xsi:type="dcterms:W3CDTF">2024-07-09T06:46:37Z</dcterms:modified>
</cp:coreProperties>
</file>